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9"/>
  </p:notesMasterIdLst>
  <p:handoutMasterIdLst>
    <p:handoutMasterId r:id="rId20"/>
  </p:handoutMasterIdLst>
  <p:sldIdLst>
    <p:sldId id="258" r:id="rId5"/>
    <p:sldId id="286" r:id="rId6"/>
    <p:sldId id="344" r:id="rId7"/>
    <p:sldId id="345" r:id="rId8"/>
    <p:sldId id="346" r:id="rId9"/>
    <p:sldId id="347" r:id="rId10"/>
    <p:sldId id="350" r:id="rId11"/>
    <p:sldId id="351" r:id="rId12"/>
    <p:sldId id="349" r:id="rId13"/>
    <p:sldId id="352" r:id="rId14"/>
    <p:sldId id="353" r:id="rId15"/>
    <p:sldId id="354" r:id="rId16"/>
    <p:sldId id="355" r:id="rId17"/>
    <p:sldId id="290" r:id="rId1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022257-8F27-4D01-BD18-69FB72CADE5D}" type="datetime1">
              <a:rPr lang="es-ES" smtClean="0"/>
              <a:t>17/01/2023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71857-26EA-47E2-9155-D6CFE03690C8}" type="datetime1">
              <a:rPr lang="es-ES" smtClean="0"/>
              <a:pPr/>
              <a:t>17/01/2023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5981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7598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2168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5701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2452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" name="Google Shape;6659;gb1fa4ddd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60" name="Google Shape;6660;gb1fa4ddd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956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25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266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071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237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2302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6732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7567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0" name="Google Shape;113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713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94985C-69FE-4C78-8B47-6579041C53B3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411EDAB-3C6B-4917-90C6-61B9152180C1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5" name="Conector derecho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recho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recho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1A9DED-E36B-438F-B08A-3397F5AC6183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162FB4F-A2C6-41B3-BDE9-90E1E7570B9F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376B528-0287-4BA1-9BC8-0487CF04A97A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C1EA121-E927-46C5-B1F6-A17F5B7DAD66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61B3DF-A332-486E-B396-1D4B9C8FD680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785CAB3-9417-477D-AEED-2127B649F6C8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F18A85B-765D-40FC-AD09-6091B3410ECC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176532-3C26-418B-B78D-51AF847B2DBF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F1920-5CAD-40D9-875E-0DBDF695FDC3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elogramo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6394450" y="0"/>
            <a:ext cx="153926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E50598-F329-4DE9-93FC-DA4A01DFA178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86028FDE-6655-4B55-B3B4-5B366034E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6311900" y="0"/>
            <a:ext cx="15392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68A775-6EE5-4AA5-AD9F-BA353347F31F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268941" y="197225"/>
            <a:ext cx="11689976" cy="6418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400"/>
          </a:p>
        </p:txBody>
      </p:sp>
      <p:grpSp>
        <p:nvGrpSpPr>
          <p:cNvPr id="17" name="Google Shape;17;p4"/>
          <p:cNvGrpSpPr/>
          <p:nvPr/>
        </p:nvGrpSpPr>
        <p:grpSpPr>
          <a:xfrm rot="29901">
            <a:off x="959643" y="611403"/>
            <a:ext cx="10271280" cy="968991"/>
            <a:chOff x="1836800" y="284025"/>
            <a:chExt cx="3436000" cy="286650"/>
          </a:xfrm>
        </p:grpSpPr>
        <p:sp>
          <p:nvSpPr>
            <p:cNvPr id="18" name="Google Shape;18;p4"/>
            <p:cNvSpPr/>
            <p:nvPr/>
          </p:nvSpPr>
          <p:spPr>
            <a:xfrm>
              <a:off x="1836800" y="284025"/>
              <a:ext cx="3436000" cy="286650"/>
            </a:xfrm>
            <a:custGeom>
              <a:avLst/>
              <a:gdLst/>
              <a:ahLst/>
              <a:cxnLst/>
              <a:rect l="l" t="t" r="r" b="b"/>
              <a:pathLst>
                <a:path w="137440" h="11466" extrusionOk="0">
                  <a:moveTo>
                    <a:pt x="134558" y="0"/>
                  </a:moveTo>
                  <a:cubicBezTo>
                    <a:pt x="121304" y="0"/>
                    <a:pt x="40040" y="1026"/>
                    <a:pt x="36481" y="1044"/>
                  </a:cubicBezTo>
                  <a:cubicBezTo>
                    <a:pt x="29072" y="1078"/>
                    <a:pt x="21665" y="1113"/>
                    <a:pt x="14256" y="1149"/>
                  </a:cubicBezTo>
                  <a:lnTo>
                    <a:pt x="5805" y="1188"/>
                  </a:lnTo>
                  <a:cubicBezTo>
                    <a:pt x="5762" y="1188"/>
                    <a:pt x="5719" y="1189"/>
                    <a:pt x="5677" y="1189"/>
                  </a:cubicBezTo>
                  <a:cubicBezTo>
                    <a:pt x="4395" y="1189"/>
                    <a:pt x="3131" y="1087"/>
                    <a:pt x="1862" y="1087"/>
                  </a:cubicBezTo>
                  <a:cubicBezTo>
                    <a:pt x="1639" y="1087"/>
                    <a:pt x="1416" y="1090"/>
                    <a:pt x="1193" y="1097"/>
                  </a:cubicBezTo>
                  <a:cubicBezTo>
                    <a:pt x="1025" y="1103"/>
                    <a:pt x="850" y="1110"/>
                    <a:pt x="705" y="1200"/>
                  </a:cubicBezTo>
                  <a:cubicBezTo>
                    <a:pt x="475" y="1341"/>
                    <a:pt x="384" y="1659"/>
                    <a:pt x="417" y="1942"/>
                  </a:cubicBezTo>
                  <a:cubicBezTo>
                    <a:pt x="627" y="3725"/>
                    <a:pt x="1994" y="5124"/>
                    <a:pt x="1668" y="7061"/>
                  </a:cubicBezTo>
                  <a:cubicBezTo>
                    <a:pt x="1451" y="8341"/>
                    <a:pt x="561" y="9357"/>
                    <a:pt x="94" y="10558"/>
                  </a:cubicBezTo>
                  <a:cubicBezTo>
                    <a:pt x="45" y="10683"/>
                    <a:pt x="0" y="10818"/>
                    <a:pt x="17" y="10952"/>
                  </a:cubicBezTo>
                  <a:cubicBezTo>
                    <a:pt x="68" y="11335"/>
                    <a:pt x="529" y="11439"/>
                    <a:pt x="890" y="11452"/>
                  </a:cubicBezTo>
                  <a:cubicBezTo>
                    <a:pt x="1182" y="11461"/>
                    <a:pt x="1866" y="11465"/>
                    <a:pt x="2899" y="11465"/>
                  </a:cubicBezTo>
                  <a:cubicBezTo>
                    <a:pt x="19473" y="11465"/>
                    <a:pt x="125686" y="10325"/>
                    <a:pt x="136079" y="10325"/>
                  </a:cubicBezTo>
                  <a:cubicBezTo>
                    <a:pt x="136093" y="10325"/>
                    <a:pt x="136106" y="10325"/>
                    <a:pt x="136120" y="10325"/>
                  </a:cubicBezTo>
                  <a:cubicBezTo>
                    <a:pt x="136122" y="10325"/>
                    <a:pt x="136137" y="10326"/>
                    <a:pt x="136161" y="10326"/>
                  </a:cubicBezTo>
                  <a:cubicBezTo>
                    <a:pt x="136387" y="10326"/>
                    <a:pt x="137439" y="10283"/>
                    <a:pt x="137432" y="9412"/>
                  </a:cubicBezTo>
                  <a:cubicBezTo>
                    <a:pt x="137431" y="9233"/>
                    <a:pt x="137399" y="9059"/>
                    <a:pt x="137327" y="8895"/>
                  </a:cubicBezTo>
                  <a:cubicBezTo>
                    <a:pt x="136752" y="7565"/>
                    <a:pt x="135695" y="5774"/>
                    <a:pt x="135795" y="4256"/>
                  </a:cubicBezTo>
                  <a:cubicBezTo>
                    <a:pt x="135822" y="3818"/>
                    <a:pt x="135969" y="3400"/>
                    <a:pt x="136113" y="2988"/>
                  </a:cubicBezTo>
                  <a:cubicBezTo>
                    <a:pt x="136365" y="2269"/>
                    <a:pt x="136673" y="1598"/>
                    <a:pt x="136946" y="891"/>
                  </a:cubicBezTo>
                  <a:cubicBezTo>
                    <a:pt x="137003" y="743"/>
                    <a:pt x="137061" y="584"/>
                    <a:pt x="137027" y="429"/>
                  </a:cubicBezTo>
                  <a:cubicBezTo>
                    <a:pt x="136957" y="105"/>
                    <a:pt x="136566" y="27"/>
                    <a:pt x="136257" y="14"/>
                  </a:cubicBezTo>
                  <a:cubicBezTo>
                    <a:pt x="136020" y="5"/>
                    <a:pt x="135439" y="0"/>
                    <a:pt x="134558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4"/>
            <p:cNvSpPr/>
            <p:nvPr/>
          </p:nvSpPr>
          <p:spPr>
            <a:xfrm>
              <a:off x="1916900" y="320800"/>
              <a:ext cx="3294850" cy="122650"/>
            </a:xfrm>
            <a:custGeom>
              <a:avLst/>
              <a:gdLst/>
              <a:ahLst/>
              <a:cxnLst/>
              <a:rect l="l" t="t" r="r" b="b"/>
              <a:pathLst>
                <a:path w="131794" h="4906" extrusionOk="0">
                  <a:moveTo>
                    <a:pt x="117112" y="0"/>
                  </a:moveTo>
                  <a:cubicBezTo>
                    <a:pt x="90618" y="0"/>
                    <a:pt x="37148" y="800"/>
                    <a:pt x="36610" y="800"/>
                  </a:cubicBezTo>
                  <a:cubicBezTo>
                    <a:pt x="34009" y="800"/>
                    <a:pt x="31402" y="830"/>
                    <a:pt x="28808" y="830"/>
                  </a:cubicBezTo>
                  <a:cubicBezTo>
                    <a:pt x="27829" y="830"/>
                    <a:pt x="26852" y="826"/>
                    <a:pt x="25877" y="814"/>
                  </a:cubicBezTo>
                  <a:cubicBezTo>
                    <a:pt x="21418" y="762"/>
                    <a:pt x="16958" y="733"/>
                    <a:pt x="12498" y="733"/>
                  </a:cubicBezTo>
                  <a:cubicBezTo>
                    <a:pt x="11996" y="733"/>
                    <a:pt x="11494" y="733"/>
                    <a:pt x="10992" y="734"/>
                  </a:cubicBezTo>
                  <a:cubicBezTo>
                    <a:pt x="10968" y="734"/>
                    <a:pt x="10943" y="734"/>
                    <a:pt x="10918" y="734"/>
                  </a:cubicBezTo>
                  <a:cubicBezTo>
                    <a:pt x="9014" y="734"/>
                    <a:pt x="7065" y="671"/>
                    <a:pt x="5120" y="671"/>
                  </a:cubicBezTo>
                  <a:cubicBezTo>
                    <a:pt x="3398" y="671"/>
                    <a:pt x="1680" y="720"/>
                    <a:pt x="1" y="907"/>
                  </a:cubicBezTo>
                  <a:cubicBezTo>
                    <a:pt x="134" y="2386"/>
                    <a:pt x="481" y="4146"/>
                    <a:pt x="1963" y="4709"/>
                  </a:cubicBezTo>
                  <a:cubicBezTo>
                    <a:pt x="2412" y="4879"/>
                    <a:pt x="2903" y="4906"/>
                    <a:pt x="3391" y="4906"/>
                  </a:cubicBezTo>
                  <a:cubicBezTo>
                    <a:pt x="3494" y="4906"/>
                    <a:pt x="3597" y="4905"/>
                    <a:pt x="3700" y="4903"/>
                  </a:cubicBezTo>
                  <a:cubicBezTo>
                    <a:pt x="13188" y="4769"/>
                    <a:pt x="22673" y="4451"/>
                    <a:pt x="32148" y="3948"/>
                  </a:cubicBezTo>
                  <a:cubicBezTo>
                    <a:pt x="33095" y="3897"/>
                    <a:pt x="34048" y="3843"/>
                    <a:pt x="34960" y="3608"/>
                  </a:cubicBezTo>
                  <a:cubicBezTo>
                    <a:pt x="35882" y="3371"/>
                    <a:pt x="36743" y="2953"/>
                    <a:pt x="37677" y="2771"/>
                  </a:cubicBezTo>
                  <a:cubicBezTo>
                    <a:pt x="39455" y="2424"/>
                    <a:pt x="130602" y="2095"/>
                    <a:pt x="131652" y="327"/>
                  </a:cubicBezTo>
                  <a:cubicBezTo>
                    <a:pt x="131793" y="90"/>
                    <a:pt x="125956" y="0"/>
                    <a:pt x="117112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7387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 userDrawn="1">
  <p:cSld name="Thanks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>
            <a:spLocks noGrp="1"/>
          </p:cNvSpPr>
          <p:nvPr>
            <p:ph type="ctrTitle"/>
          </p:nvPr>
        </p:nvSpPr>
        <p:spPr>
          <a:xfrm>
            <a:off x="3268567" y="2106500"/>
            <a:ext cx="5654800" cy="1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0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40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7654D3-51E3-4DAB-8B98-C0FA872C2507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elogramo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F4D2F02-A16A-4099-8C59-38D0CECD7EE8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s-ES" sz="14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9230D52-0E8C-4B0F-A472-ED12DE719FAA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s-ES" sz="14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9F0671-7898-4BD8-8B19-67D3E88DB6EF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CF1D0-530C-4FE3-AA47-BEA939D2E7CB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11" name="Marcador de pie de pá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8CB99F-7ED6-4949-823C-6BEA3754B46B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elogramo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557008F-643B-4E03-977F-B71017F47E61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elogramo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0FCDE46-386F-4D8B-915D-AF4E96FAE0AB}" type="datetime1">
              <a:rPr lang="es-ES" noProof="0" smtClean="0"/>
              <a:t>17/01/2023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  <p:sldLayoutId id="2147483728" r:id="rId21"/>
    <p:sldLayoutId id="2147483729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id="{12A07DB6-7E67-4808-815F-7998C0CA3C4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73050"/>
            <a:ext cx="6311900" cy="6311900"/>
          </a:xfrm>
          <a:prstGeom prst="rect">
            <a:avLst/>
          </a:prstGeom>
          <a:noFill/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017FF9C-6A7E-4A79-81BB-438E8EA967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/>
          <a:p>
            <a:pPr rtl="0"/>
            <a:r>
              <a:rPr lang="es-ES" dirty="0"/>
              <a:t>Taller de Salud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FFFB5E3C-FE17-44EA-B59B-183125D08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rtlCol="0">
            <a:normAutofit/>
          </a:bodyPr>
          <a:lstStyle/>
          <a:p>
            <a:pPr rtl="0"/>
            <a:r>
              <a:rPr lang="es-E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417229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la Prima Emitida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2133" dirty="0"/>
              <a:t> a 0 y el estatus es distinto de anticipada (clave 6) entonces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133" dirty="0"/>
              <a:t>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2133" dirty="0"/>
              <a:t> a 0. </a:t>
            </a:r>
            <a:r>
              <a:rPr lang="es-MX" sz="1800" dirty="0">
                <a:solidFill>
                  <a:srgbClr val="FF0000"/>
                </a:solidFill>
              </a:rPr>
              <a:t>(Nota: Esta validación no se realizará para pólizas que tienen inicio de vigencia igual al 31/12/2022)</a:t>
            </a:r>
            <a:endParaRPr lang="es-ES" dirty="0"/>
          </a:p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inicio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2133" dirty="0"/>
              <a:t> a fecha de corte entonces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133" dirty="0"/>
              <a:t>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0.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9006486" y="5897971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5874821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53702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02" y="575852"/>
            <a:ext cx="10058400" cy="1159642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Modificación a validaciones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856793"/>
            <a:ext cx="10058400" cy="2015411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Validaciones eliminadas:</a:t>
            </a:r>
          </a:p>
          <a:p>
            <a:pPr marL="0" indent="0">
              <a:buNone/>
            </a:pPr>
            <a:endParaRPr lang="en" sz="2000" i="1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n" i="1"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en" sz="2000" i="1" dirty="0">
              <a:solidFill>
                <a:schemeClr val="dk1"/>
              </a:solidFill>
            </a:endParaRPr>
          </a:p>
          <a:p>
            <a:r>
              <a:rPr lang="es-MX" dirty="0"/>
              <a:t>Validaciones modificadas:</a:t>
            </a: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0666EA-02AA-4FD8-97D4-4F24D192ABEA}"/>
              </a:ext>
            </a:extLst>
          </p:cNvPr>
          <p:cNvSpPr txBox="1"/>
          <p:nvPr/>
        </p:nvSpPr>
        <p:spPr>
          <a:xfrm>
            <a:off x="1993250" y="3993503"/>
            <a:ext cx="820549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Antes</a:t>
            </a:r>
          </a:p>
          <a:p>
            <a:pPr algn="just">
              <a:buNone/>
            </a:pPr>
            <a:r>
              <a:rPr lang="en" sz="1600" i="1" dirty="0">
                <a:solidFill>
                  <a:schemeClr val="dk1"/>
                </a:solidFill>
              </a:rPr>
              <a:t>Si </a:t>
            </a:r>
            <a:r>
              <a:rPr lang="es-MX" sz="1600" i="1" dirty="0">
                <a:solidFill>
                  <a:schemeClr val="dk1"/>
                </a:solidFill>
              </a:rPr>
              <a:t>el año fecha de corte es </a:t>
            </a:r>
            <a:r>
              <a:rPr lang="es-MX" sz="1600" b="1" i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600" i="1" dirty="0">
                <a:solidFill>
                  <a:schemeClr val="dk1"/>
                </a:solidFill>
              </a:rPr>
              <a:t> a año fecha de ingreso Evento Hospitalario entonces el Monto de Hospitalización debe ser </a:t>
            </a:r>
            <a:r>
              <a:rPr lang="es-MX" sz="1600" b="1" i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1600" i="1" dirty="0">
                <a:solidFill>
                  <a:schemeClr val="dk1"/>
                </a:solidFill>
              </a:rPr>
              <a:t> a 500.</a:t>
            </a:r>
            <a:endParaRPr lang="en" sz="1600" i="1" dirty="0">
              <a:solidFill>
                <a:schemeClr val="dk1"/>
              </a:solidFill>
            </a:endParaRPr>
          </a:p>
          <a:p>
            <a:pPr algn="just">
              <a:buNone/>
            </a:pPr>
            <a:endParaRPr lang="en" sz="1600" i="1" dirty="0">
              <a:solidFill>
                <a:schemeClr val="dk1"/>
              </a:solidFill>
            </a:endParaRPr>
          </a:p>
          <a:p>
            <a:pPr algn="just">
              <a:buNone/>
            </a:pP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Ahora</a:t>
            </a:r>
          </a:p>
          <a:p>
            <a:pPr algn="just">
              <a:buNone/>
            </a:pPr>
            <a:r>
              <a:rPr lang="en" sz="1600" i="1" dirty="0">
                <a:solidFill>
                  <a:schemeClr val="dk1"/>
                </a:solidFill>
              </a:rPr>
              <a:t>Si </a:t>
            </a:r>
            <a:r>
              <a:rPr lang="es-MX" sz="1600" i="1" dirty="0">
                <a:solidFill>
                  <a:schemeClr val="dk1"/>
                </a:solidFill>
              </a:rPr>
              <a:t>el año fecha de corte es </a:t>
            </a:r>
            <a:r>
              <a:rPr lang="es-MX" sz="1600" b="1" i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600" i="1" dirty="0">
                <a:solidFill>
                  <a:schemeClr val="dk1"/>
                </a:solidFill>
              </a:rPr>
              <a:t> al año fecha de ingreso Evento Hospitalario entonces el (Monto de Hospitalización + Monto de Deducible + el Monto de  Coaseguro ) debe ser </a:t>
            </a:r>
            <a:r>
              <a:rPr lang="es-MX" sz="1600" b="1" i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1600" i="1" dirty="0">
                <a:solidFill>
                  <a:schemeClr val="dk1"/>
                </a:solidFill>
              </a:rPr>
              <a:t> a 500.</a:t>
            </a:r>
            <a:endParaRPr lang="en" sz="1600" i="1" dirty="0">
              <a:solidFill>
                <a:schemeClr val="dk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8038F5F-E467-480D-B07B-E4DE88719F2E}"/>
              </a:ext>
            </a:extLst>
          </p:cNvPr>
          <p:cNvSpPr txBox="1"/>
          <p:nvPr/>
        </p:nvSpPr>
        <p:spPr>
          <a:xfrm>
            <a:off x="1993250" y="2368630"/>
            <a:ext cx="82054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" sz="1600" i="1" dirty="0">
                <a:solidFill>
                  <a:schemeClr val="dk1"/>
                </a:solidFill>
              </a:rPr>
              <a:t>La suma del </a:t>
            </a: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monto de deducible o copago </a:t>
            </a:r>
            <a:r>
              <a:rPr lang="en" sz="1600" i="1" dirty="0">
                <a:solidFill>
                  <a:schemeClr val="tx1"/>
                </a:solidFill>
                <a:uFill>
                  <a:noFill/>
                </a:uFill>
              </a:rPr>
              <a:t>más</a:t>
            </a: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 </a:t>
            </a:r>
            <a:r>
              <a:rPr lang="en" sz="1600" i="1" dirty="0">
                <a:solidFill>
                  <a:schemeClr val="dk1"/>
                </a:solidFill>
              </a:rPr>
              <a:t>el monto de coaseguro debe ser </a:t>
            </a: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menor</a:t>
            </a:r>
            <a:r>
              <a:rPr lang="en" sz="1600" i="1" dirty="0">
                <a:solidFill>
                  <a:schemeClr val="dk1"/>
                </a:solidFill>
              </a:rPr>
              <a:t> o </a:t>
            </a: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n" sz="1600" i="1" dirty="0">
                <a:solidFill>
                  <a:schemeClr val="dk1"/>
                </a:solidFill>
              </a:rPr>
              <a:t> a la suma del monto de honorarios médicos </a:t>
            </a:r>
            <a:r>
              <a:rPr lang="en" sz="1600" b="1" i="1" dirty="0">
                <a:solidFill>
                  <a:schemeClr val="accent6"/>
                </a:solidFill>
                <a:uFill>
                  <a:noFill/>
                </a:uFill>
              </a:rPr>
              <a:t>más</a:t>
            </a:r>
            <a:r>
              <a:rPr lang="en" sz="1600" i="1" dirty="0">
                <a:solidFill>
                  <a:schemeClr val="dk1"/>
                </a:solidFill>
              </a:rPr>
              <a:t> el monto de hospitalización.</a:t>
            </a:r>
          </a:p>
        </p:txBody>
      </p:sp>
    </p:spTree>
    <p:extLst>
      <p:ext uri="{BB962C8B-B14F-4D97-AF65-F5344CB8AC3E}">
        <p14:creationId xmlns:p14="http://schemas.microsoft.com/office/powerpoint/2010/main" val="2617953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02" y="575852"/>
            <a:ext cx="10058400" cy="1159642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Modificación a validaciones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856792"/>
            <a:ext cx="10058400" cy="11596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" sz="2000" i="1" dirty="0">
              <a:solidFill>
                <a:schemeClr val="dk1"/>
              </a:solidFill>
            </a:endParaRPr>
          </a:p>
          <a:p>
            <a:r>
              <a:rPr lang="es-MX" dirty="0"/>
              <a:t>Validaciones agregadas: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0666EA-02AA-4FD8-97D4-4F24D192ABEA}"/>
              </a:ext>
            </a:extLst>
          </p:cNvPr>
          <p:cNvSpPr txBox="1"/>
          <p:nvPr/>
        </p:nvSpPr>
        <p:spPr>
          <a:xfrm>
            <a:off x="1871953" y="3016435"/>
            <a:ext cx="820549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" sz="1800" i="1" dirty="0">
                <a:solidFill>
                  <a:schemeClr val="dk1"/>
                </a:solidFill>
              </a:rPr>
              <a:t>Si el Monto de Honorarios es </a:t>
            </a:r>
            <a:r>
              <a:rPr lang="en" sz="1800" b="1" i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n" sz="1800" i="1" dirty="0">
                <a:solidFill>
                  <a:schemeClr val="dk1"/>
                </a:solidFill>
              </a:rPr>
              <a:t> a cero entonces el Monto de Coaseguro debe ser </a:t>
            </a:r>
            <a:r>
              <a:rPr lang="en" sz="1800" b="1" i="1" dirty="0">
                <a:solidFill>
                  <a:schemeClr val="accent6"/>
                </a:solidFill>
                <a:uFill>
                  <a:noFill/>
                </a:uFill>
              </a:rPr>
              <a:t>menor</a:t>
            </a:r>
            <a:r>
              <a:rPr lang="en" sz="1800" i="1" dirty="0">
                <a:solidFill>
                  <a:schemeClr val="dk1"/>
                </a:solidFill>
              </a:rPr>
              <a:t> al Monto de Honorarios.</a:t>
            </a:r>
          </a:p>
          <a:p>
            <a:pPr algn="just">
              <a:buNone/>
            </a:pPr>
            <a:endParaRPr lang="en" sz="1800" i="1" dirty="0">
              <a:solidFill>
                <a:schemeClr val="dk1"/>
              </a:solidFill>
            </a:endParaRPr>
          </a:p>
          <a:p>
            <a:pPr algn="just">
              <a:buNone/>
            </a:pPr>
            <a:r>
              <a:rPr lang="en" sz="1800" i="1" dirty="0">
                <a:solidFill>
                  <a:schemeClr val="dk1"/>
                </a:solidFill>
              </a:rPr>
              <a:t>Si el Monto de Hospitalarios es </a:t>
            </a:r>
            <a:r>
              <a:rPr lang="en" sz="1800" b="1" i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n" sz="1800" i="1" dirty="0">
                <a:solidFill>
                  <a:schemeClr val="dk1"/>
                </a:solidFill>
              </a:rPr>
              <a:t> a cero entonces el Monto de Coaseguro debe ser </a:t>
            </a:r>
            <a:r>
              <a:rPr lang="en" sz="1800" b="1" i="1" dirty="0">
                <a:solidFill>
                  <a:schemeClr val="accent6"/>
                </a:solidFill>
                <a:uFill>
                  <a:noFill/>
                </a:uFill>
              </a:rPr>
              <a:t>menor</a:t>
            </a:r>
            <a:r>
              <a:rPr lang="en" sz="1800" i="1" dirty="0">
                <a:solidFill>
                  <a:schemeClr val="dk1"/>
                </a:solidFill>
              </a:rPr>
              <a:t> al Monto de Hospitalarios.</a:t>
            </a:r>
          </a:p>
        </p:txBody>
      </p:sp>
    </p:spTree>
    <p:extLst>
      <p:ext uri="{BB962C8B-B14F-4D97-AF65-F5344CB8AC3E}">
        <p14:creationId xmlns:p14="http://schemas.microsoft.com/office/powerpoint/2010/main" val="3535322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02" y="575852"/>
            <a:ext cx="10058400" cy="1159642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Monto de reclamación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247E081-F500-4DE0-8BA8-F4060CAF1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047366"/>
              </p:ext>
            </p:extLst>
          </p:nvPr>
        </p:nvGraphicFramePr>
        <p:xfrm>
          <a:off x="2422992" y="2948325"/>
          <a:ext cx="7588754" cy="1786482"/>
        </p:xfrm>
        <a:graphic>
          <a:graphicData uri="http://schemas.openxmlformats.org/drawingml/2006/table">
            <a:tbl>
              <a:tblPr firstRow="1" bandRow="1"/>
              <a:tblGrid>
                <a:gridCol w="2180435">
                  <a:extLst>
                    <a:ext uri="{9D8B030D-6E8A-4147-A177-3AD203B41FA5}">
                      <a16:colId xmlns:a16="http://schemas.microsoft.com/office/drawing/2014/main" val="2231654707"/>
                    </a:ext>
                  </a:extLst>
                </a:gridCol>
                <a:gridCol w="2456724">
                  <a:extLst>
                    <a:ext uri="{9D8B030D-6E8A-4147-A177-3AD203B41FA5}">
                      <a16:colId xmlns:a16="http://schemas.microsoft.com/office/drawing/2014/main" val="2974081408"/>
                    </a:ext>
                  </a:extLst>
                </a:gridCol>
                <a:gridCol w="2951595">
                  <a:extLst>
                    <a:ext uri="{9D8B030D-6E8A-4147-A177-3AD203B41FA5}">
                      <a16:colId xmlns:a16="http://schemas.microsoft.com/office/drawing/2014/main" val="2132466649"/>
                    </a:ext>
                  </a:extLst>
                </a:gridCol>
              </a:tblGrid>
              <a:tr h="576429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Tabla del RR7</a:t>
                      </a:r>
                      <a:endParaRPr lang="es-MX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1CAD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Cuentas</a:t>
                      </a:r>
                      <a:endParaRPr lang="es-MX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1CAD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RR8</a:t>
                      </a:r>
                      <a:endParaRPr lang="es-MX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1CAD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00220"/>
                  </a:ext>
                </a:extLst>
              </a:tr>
              <a:tr h="121005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  <a:latin typeface="Soberana Sans" panose="02000000000000000000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Costo de la Siniestralidad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  <a:latin typeface="Soberana Sans" panose="02000000000000000000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Clave costo de siniestralidad: 050 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  <a:latin typeface="Soberana Sans" panose="02000000000000000000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Monto de Hospitalización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  <a:latin typeface="Soberana Sans" panose="02000000000000000000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+ Monto de Honorarios Médicos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  <a:latin typeface="Soberana Sans" panose="02000000000000000000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Monto de Atenciones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446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998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2" name="Google Shape;6662;p77"/>
          <p:cNvGrpSpPr/>
          <p:nvPr/>
        </p:nvGrpSpPr>
        <p:grpSpPr>
          <a:xfrm>
            <a:off x="3050190" y="-1056123"/>
            <a:ext cx="6920951" cy="3197985"/>
            <a:chOff x="1851334" y="368554"/>
            <a:chExt cx="1958686" cy="909104"/>
          </a:xfrm>
        </p:grpSpPr>
        <p:sp>
          <p:nvSpPr>
            <p:cNvPr id="6663" name="Google Shape;6663;p77"/>
            <p:cNvSpPr/>
            <p:nvPr/>
          </p:nvSpPr>
          <p:spPr>
            <a:xfrm>
              <a:off x="1851334" y="837058"/>
              <a:ext cx="1871100" cy="440600"/>
            </a:xfrm>
            <a:custGeom>
              <a:avLst/>
              <a:gdLst/>
              <a:ahLst/>
              <a:cxnLst/>
              <a:rect l="l" t="t" r="r" b="b"/>
              <a:pathLst>
                <a:path w="74844" h="17624" extrusionOk="0">
                  <a:moveTo>
                    <a:pt x="43225" y="1"/>
                  </a:moveTo>
                  <a:cubicBezTo>
                    <a:pt x="39923" y="1"/>
                    <a:pt x="37417" y="6"/>
                    <a:pt x="36481" y="14"/>
                  </a:cubicBezTo>
                  <a:cubicBezTo>
                    <a:pt x="29072" y="73"/>
                    <a:pt x="21665" y="132"/>
                    <a:pt x="14256" y="192"/>
                  </a:cubicBezTo>
                  <a:lnTo>
                    <a:pt x="5805" y="258"/>
                  </a:lnTo>
                  <a:cubicBezTo>
                    <a:pt x="5766" y="259"/>
                    <a:pt x="5728" y="259"/>
                    <a:pt x="5689" y="259"/>
                  </a:cubicBezTo>
                  <a:cubicBezTo>
                    <a:pt x="4401" y="259"/>
                    <a:pt x="3129" y="87"/>
                    <a:pt x="1853" y="87"/>
                  </a:cubicBezTo>
                  <a:cubicBezTo>
                    <a:pt x="1633" y="87"/>
                    <a:pt x="1413" y="92"/>
                    <a:pt x="1193" y="104"/>
                  </a:cubicBezTo>
                  <a:cubicBezTo>
                    <a:pt x="1025" y="114"/>
                    <a:pt x="850" y="126"/>
                    <a:pt x="704" y="277"/>
                  </a:cubicBezTo>
                  <a:cubicBezTo>
                    <a:pt x="475" y="516"/>
                    <a:pt x="384" y="1050"/>
                    <a:pt x="417" y="1523"/>
                  </a:cubicBezTo>
                  <a:cubicBezTo>
                    <a:pt x="627" y="4515"/>
                    <a:pt x="1994" y="6863"/>
                    <a:pt x="1668" y="10115"/>
                  </a:cubicBezTo>
                  <a:cubicBezTo>
                    <a:pt x="1451" y="12264"/>
                    <a:pt x="561" y="13969"/>
                    <a:pt x="94" y="15984"/>
                  </a:cubicBezTo>
                  <a:cubicBezTo>
                    <a:pt x="44" y="16196"/>
                    <a:pt x="0" y="16421"/>
                    <a:pt x="17" y="16646"/>
                  </a:cubicBezTo>
                  <a:cubicBezTo>
                    <a:pt x="68" y="17289"/>
                    <a:pt x="529" y="17463"/>
                    <a:pt x="889" y="17483"/>
                  </a:cubicBezTo>
                  <a:cubicBezTo>
                    <a:pt x="2878" y="17591"/>
                    <a:pt x="13114" y="17623"/>
                    <a:pt x="25387" y="17623"/>
                  </a:cubicBezTo>
                  <a:cubicBezTo>
                    <a:pt x="43424" y="17623"/>
                    <a:pt x="65862" y="17554"/>
                    <a:pt x="72997" y="17554"/>
                  </a:cubicBezTo>
                  <a:cubicBezTo>
                    <a:pt x="73183" y="17554"/>
                    <a:pt x="73359" y="17554"/>
                    <a:pt x="73524" y="17554"/>
                  </a:cubicBezTo>
                  <a:cubicBezTo>
                    <a:pt x="73524" y="17554"/>
                    <a:pt x="73524" y="17554"/>
                    <a:pt x="73525" y="17554"/>
                  </a:cubicBezTo>
                  <a:cubicBezTo>
                    <a:pt x="73528" y="17554"/>
                    <a:pt x="73541" y="17555"/>
                    <a:pt x="73563" y="17555"/>
                  </a:cubicBezTo>
                  <a:cubicBezTo>
                    <a:pt x="73782" y="17555"/>
                    <a:pt x="74844" y="17489"/>
                    <a:pt x="74836" y="16020"/>
                  </a:cubicBezTo>
                  <a:cubicBezTo>
                    <a:pt x="74835" y="15717"/>
                    <a:pt x="74803" y="15426"/>
                    <a:pt x="74732" y="15152"/>
                  </a:cubicBezTo>
                  <a:cubicBezTo>
                    <a:pt x="74157" y="12920"/>
                    <a:pt x="73100" y="9914"/>
                    <a:pt x="73199" y="7366"/>
                  </a:cubicBezTo>
                  <a:cubicBezTo>
                    <a:pt x="73226" y="6629"/>
                    <a:pt x="73373" y="5927"/>
                    <a:pt x="73518" y="5238"/>
                  </a:cubicBezTo>
                  <a:cubicBezTo>
                    <a:pt x="73769" y="4030"/>
                    <a:pt x="74078" y="2905"/>
                    <a:pt x="74351" y="1717"/>
                  </a:cubicBezTo>
                  <a:cubicBezTo>
                    <a:pt x="74408" y="1471"/>
                    <a:pt x="74466" y="1205"/>
                    <a:pt x="74432" y="945"/>
                  </a:cubicBezTo>
                  <a:cubicBezTo>
                    <a:pt x="74361" y="400"/>
                    <a:pt x="73971" y="268"/>
                    <a:pt x="73661" y="247"/>
                  </a:cubicBezTo>
                  <a:cubicBezTo>
                    <a:pt x="70803" y="51"/>
                    <a:pt x="53306" y="1"/>
                    <a:pt x="43225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64" name="Google Shape;6664;p77"/>
            <p:cNvSpPr/>
            <p:nvPr/>
          </p:nvSpPr>
          <p:spPr>
            <a:xfrm>
              <a:off x="2074420" y="368554"/>
              <a:ext cx="1735600" cy="177700"/>
            </a:xfrm>
            <a:custGeom>
              <a:avLst/>
              <a:gdLst/>
              <a:ahLst/>
              <a:cxnLst/>
              <a:rect l="l" t="t" r="r" b="b"/>
              <a:pathLst>
                <a:path w="69424" h="7108" extrusionOk="0">
                  <a:moveTo>
                    <a:pt x="5142" y="0"/>
                  </a:moveTo>
                  <a:cubicBezTo>
                    <a:pt x="3412" y="0"/>
                    <a:pt x="1687" y="84"/>
                    <a:pt x="1" y="400"/>
                  </a:cubicBezTo>
                  <a:cubicBezTo>
                    <a:pt x="134" y="2878"/>
                    <a:pt x="481" y="5836"/>
                    <a:pt x="1963" y="6778"/>
                  </a:cubicBezTo>
                  <a:cubicBezTo>
                    <a:pt x="2410" y="7063"/>
                    <a:pt x="2898" y="7108"/>
                    <a:pt x="3384" y="7108"/>
                  </a:cubicBezTo>
                  <a:cubicBezTo>
                    <a:pt x="3489" y="7108"/>
                    <a:pt x="3595" y="7106"/>
                    <a:pt x="3700" y="7104"/>
                  </a:cubicBezTo>
                  <a:cubicBezTo>
                    <a:pt x="13188" y="6881"/>
                    <a:pt x="22673" y="6345"/>
                    <a:pt x="32148" y="5499"/>
                  </a:cubicBezTo>
                  <a:cubicBezTo>
                    <a:pt x="33095" y="5415"/>
                    <a:pt x="34048" y="5325"/>
                    <a:pt x="34960" y="4930"/>
                  </a:cubicBezTo>
                  <a:cubicBezTo>
                    <a:pt x="35882" y="4532"/>
                    <a:pt x="36743" y="3831"/>
                    <a:pt x="37677" y="3523"/>
                  </a:cubicBezTo>
                  <a:cubicBezTo>
                    <a:pt x="38092" y="3387"/>
                    <a:pt x="39962" y="3360"/>
                    <a:pt x="42600" y="3360"/>
                  </a:cubicBezTo>
                  <a:cubicBezTo>
                    <a:pt x="44401" y="3360"/>
                    <a:pt x="46560" y="3372"/>
                    <a:pt x="48857" y="3372"/>
                  </a:cubicBezTo>
                  <a:cubicBezTo>
                    <a:pt x="57626" y="3372"/>
                    <a:pt x="68418" y="3185"/>
                    <a:pt x="69056" y="1382"/>
                  </a:cubicBezTo>
                  <a:cubicBezTo>
                    <a:pt x="69424" y="346"/>
                    <a:pt x="55894" y="164"/>
                    <a:pt x="46190" y="164"/>
                  </a:cubicBezTo>
                  <a:cubicBezTo>
                    <a:pt x="40973" y="164"/>
                    <a:pt x="36861" y="217"/>
                    <a:pt x="36610" y="217"/>
                  </a:cubicBezTo>
                  <a:cubicBezTo>
                    <a:pt x="34013" y="217"/>
                    <a:pt x="31410" y="265"/>
                    <a:pt x="28819" y="265"/>
                  </a:cubicBezTo>
                  <a:cubicBezTo>
                    <a:pt x="27836" y="265"/>
                    <a:pt x="26855" y="258"/>
                    <a:pt x="25877" y="239"/>
                  </a:cubicBezTo>
                  <a:cubicBezTo>
                    <a:pt x="21355" y="151"/>
                    <a:pt x="16832" y="102"/>
                    <a:pt x="12310" y="102"/>
                  </a:cubicBezTo>
                  <a:cubicBezTo>
                    <a:pt x="11871" y="102"/>
                    <a:pt x="11432" y="102"/>
                    <a:pt x="10992" y="103"/>
                  </a:cubicBezTo>
                  <a:cubicBezTo>
                    <a:pt x="10953" y="103"/>
                    <a:pt x="10914" y="103"/>
                    <a:pt x="10874" y="103"/>
                  </a:cubicBezTo>
                  <a:cubicBezTo>
                    <a:pt x="8991" y="103"/>
                    <a:pt x="7064" y="0"/>
                    <a:pt x="5142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665" name="Google Shape;6665;p77"/>
          <p:cNvSpPr txBox="1">
            <a:spLocks noGrp="1"/>
          </p:cNvSpPr>
          <p:nvPr>
            <p:ph type="ctrTitle"/>
          </p:nvPr>
        </p:nvSpPr>
        <p:spPr>
          <a:xfrm>
            <a:off x="3573629" y="637283"/>
            <a:ext cx="5654800" cy="159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Gracias</a:t>
            </a:r>
            <a:endParaRPr dirty="0"/>
          </a:p>
        </p:txBody>
      </p:sp>
      <p:grpSp>
        <p:nvGrpSpPr>
          <p:cNvPr id="6692" name="Google Shape;6692;p77"/>
          <p:cNvGrpSpPr/>
          <p:nvPr/>
        </p:nvGrpSpPr>
        <p:grpSpPr>
          <a:xfrm>
            <a:off x="1242131" y="1996470"/>
            <a:ext cx="510999" cy="480063"/>
            <a:chOff x="1130114" y="2192815"/>
            <a:chExt cx="383249" cy="360047"/>
          </a:xfrm>
        </p:grpSpPr>
        <p:sp>
          <p:nvSpPr>
            <p:cNvPr id="6693" name="Google Shape;6693;p77"/>
            <p:cNvSpPr/>
            <p:nvPr/>
          </p:nvSpPr>
          <p:spPr>
            <a:xfrm>
              <a:off x="1130114" y="2192815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4" name="Google Shape;6694;p77"/>
            <p:cNvSpPr/>
            <p:nvPr/>
          </p:nvSpPr>
          <p:spPr>
            <a:xfrm>
              <a:off x="1209384" y="2262187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5" name="Google Shape;6695;p77"/>
            <p:cNvSpPr/>
            <p:nvPr/>
          </p:nvSpPr>
          <p:spPr>
            <a:xfrm>
              <a:off x="1195580" y="2257194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6" name="Google Shape;6696;p77"/>
            <p:cNvSpPr/>
            <p:nvPr/>
          </p:nvSpPr>
          <p:spPr>
            <a:xfrm>
              <a:off x="1256875" y="2359784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7" name="Google Shape;6697;p77"/>
            <p:cNvSpPr/>
            <p:nvPr/>
          </p:nvSpPr>
          <p:spPr>
            <a:xfrm>
              <a:off x="1282603" y="2359167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8" name="Google Shape;6698;p77"/>
            <p:cNvSpPr/>
            <p:nvPr/>
          </p:nvSpPr>
          <p:spPr>
            <a:xfrm>
              <a:off x="1304748" y="2351824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9" name="Google Shape;6699;p77"/>
            <p:cNvSpPr/>
            <p:nvPr/>
          </p:nvSpPr>
          <p:spPr>
            <a:xfrm>
              <a:off x="1209031" y="2259191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0" name="Google Shape;6700;p77"/>
            <p:cNvSpPr/>
            <p:nvPr/>
          </p:nvSpPr>
          <p:spPr>
            <a:xfrm>
              <a:off x="1239811" y="2349299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1" name="Google Shape;6701;p77"/>
            <p:cNvSpPr/>
            <p:nvPr/>
          </p:nvSpPr>
          <p:spPr>
            <a:xfrm>
              <a:off x="1300930" y="2285184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2" name="Google Shape;6702;p77"/>
            <p:cNvSpPr/>
            <p:nvPr/>
          </p:nvSpPr>
          <p:spPr>
            <a:xfrm>
              <a:off x="1276201" y="2279046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3" name="Google Shape;6703;p77"/>
            <p:cNvSpPr/>
            <p:nvPr/>
          </p:nvSpPr>
          <p:spPr>
            <a:xfrm>
              <a:off x="1316643" y="2300045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4" name="Google Shape;6704;p77"/>
            <p:cNvSpPr/>
            <p:nvPr/>
          </p:nvSpPr>
          <p:spPr>
            <a:xfrm>
              <a:off x="1263953" y="2446866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5" name="Google Shape;6705;p77"/>
            <p:cNvSpPr/>
            <p:nvPr/>
          </p:nvSpPr>
          <p:spPr>
            <a:xfrm>
              <a:off x="1278726" y="2448922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67" name="Google Shape;496;p41">
            <a:extLst>
              <a:ext uri="{FF2B5EF4-FFF2-40B4-BE49-F238E27FC236}">
                <a16:creationId xmlns:a16="http://schemas.microsoft.com/office/drawing/2014/main" id="{538A0BC7-C018-4599-B48A-C59AE8526981}"/>
              </a:ext>
            </a:extLst>
          </p:cNvPr>
          <p:cNvSpPr/>
          <p:nvPr/>
        </p:nvSpPr>
        <p:spPr>
          <a:xfrm>
            <a:off x="7924800" y="1872759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8" name="Google Shape;496;p41">
            <a:extLst>
              <a:ext uri="{FF2B5EF4-FFF2-40B4-BE49-F238E27FC236}">
                <a16:creationId xmlns:a16="http://schemas.microsoft.com/office/drawing/2014/main" id="{1B3327F5-5111-4CBD-9603-59F409BA2DCA}"/>
              </a:ext>
            </a:extLst>
          </p:cNvPr>
          <p:cNvSpPr/>
          <p:nvPr/>
        </p:nvSpPr>
        <p:spPr>
          <a:xfrm>
            <a:off x="7924800" y="4157723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9" name="Google Shape;496;p41">
            <a:extLst>
              <a:ext uri="{FF2B5EF4-FFF2-40B4-BE49-F238E27FC236}">
                <a16:creationId xmlns:a16="http://schemas.microsoft.com/office/drawing/2014/main" id="{878F352E-1ED5-441A-8B18-812F943E43E3}"/>
              </a:ext>
            </a:extLst>
          </p:cNvPr>
          <p:cNvSpPr/>
          <p:nvPr/>
        </p:nvSpPr>
        <p:spPr>
          <a:xfrm>
            <a:off x="0" y="4112107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Link de manuales, catálogos  y presentaciones:</a:t>
            </a:r>
          </a:p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algn="r">
              <a:buClr>
                <a:schemeClr val="dk1"/>
              </a:buClr>
              <a:buSzPts val="1100"/>
            </a:pP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770" name="Google Shape;496;p41">
            <a:extLst>
              <a:ext uri="{FF2B5EF4-FFF2-40B4-BE49-F238E27FC236}">
                <a16:creationId xmlns:a16="http://schemas.microsoft.com/office/drawing/2014/main" id="{BD8EC30A-9C5A-428F-8273-F72330A9A828}"/>
              </a:ext>
            </a:extLst>
          </p:cNvPr>
          <p:cNvSpPr/>
          <p:nvPr/>
        </p:nvSpPr>
        <p:spPr>
          <a:xfrm>
            <a:off x="0" y="1865993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71" name="Google Shape;499;p41">
            <a:extLst>
              <a:ext uri="{FF2B5EF4-FFF2-40B4-BE49-F238E27FC236}">
                <a16:creationId xmlns:a16="http://schemas.microsoft.com/office/drawing/2014/main" id="{0481F027-A8BB-49FD-84F3-BF15DE26F152}"/>
              </a:ext>
            </a:extLst>
          </p:cNvPr>
          <p:cNvSpPr/>
          <p:nvPr/>
        </p:nvSpPr>
        <p:spPr>
          <a:xfrm>
            <a:off x="4380833" y="2317852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2" name="Google Shape;500;p41">
            <a:extLst>
              <a:ext uri="{FF2B5EF4-FFF2-40B4-BE49-F238E27FC236}">
                <a16:creationId xmlns:a16="http://schemas.microsoft.com/office/drawing/2014/main" id="{B1CE099F-F381-44D0-B4E0-2EADDD5B59B3}"/>
              </a:ext>
            </a:extLst>
          </p:cNvPr>
          <p:cNvSpPr/>
          <p:nvPr/>
        </p:nvSpPr>
        <p:spPr>
          <a:xfrm rot="5400000">
            <a:off x="4613172" y="2317852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3" name="Google Shape;501;p41">
            <a:extLst>
              <a:ext uri="{FF2B5EF4-FFF2-40B4-BE49-F238E27FC236}">
                <a16:creationId xmlns:a16="http://schemas.microsoft.com/office/drawing/2014/main" id="{669CB723-545D-4F60-9F8F-08E692AC22E6}"/>
              </a:ext>
            </a:extLst>
          </p:cNvPr>
          <p:cNvSpPr/>
          <p:nvPr/>
        </p:nvSpPr>
        <p:spPr>
          <a:xfrm rot="10800000">
            <a:off x="4613172" y="2552008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4" name="Google Shape;502;p41">
            <a:extLst>
              <a:ext uri="{FF2B5EF4-FFF2-40B4-BE49-F238E27FC236}">
                <a16:creationId xmlns:a16="http://schemas.microsoft.com/office/drawing/2014/main" id="{8966AE45-1D28-48FE-9474-27FA25434683}"/>
              </a:ext>
            </a:extLst>
          </p:cNvPr>
          <p:cNvSpPr/>
          <p:nvPr/>
        </p:nvSpPr>
        <p:spPr>
          <a:xfrm rot="16200000">
            <a:off x="4380833" y="2552008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5" name="Google Shape;504;p41">
            <a:extLst>
              <a:ext uri="{FF2B5EF4-FFF2-40B4-BE49-F238E27FC236}">
                <a16:creationId xmlns:a16="http://schemas.microsoft.com/office/drawing/2014/main" id="{47615982-F269-4EE5-8ECB-B96596211508}"/>
              </a:ext>
            </a:extLst>
          </p:cNvPr>
          <p:cNvSpPr/>
          <p:nvPr/>
        </p:nvSpPr>
        <p:spPr>
          <a:xfrm>
            <a:off x="4920877" y="2952271"/>
            <a:ext cx="7123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C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76" name="Google Shape;505;p41">
            <a:extLst>
              <a:ext uri="{FF2B5EF4-FFF2-40B4-BE49-F238E27FC236}">
                <a16:creationId xmlns:a16="http://schemas.microsoft.com/office/drawing/2014/main" id="{F8994869-0AC5-461D-8E80-8E42D45605F3}"/>
              </a:ext>
            </a:extLst>
          </p:cNvPr>
          <p:cNvSpPr/>
          <p:nvPr/>
        </p:nvSpPr>
        <p:spPr>
          <a:xfrm>
            <a:off x="5076684" y="4465270"/>
            <a:ext cx="3862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L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77" name="Rectángulo 776">
            <a:extLst>
              <a:ext uri="{FF2B5EF4-FFF2-40B4-BE49-F238E27FC236}">
                <a16:creationId xmlns:a16="http://schemas.microsoft.com/office/drawing/2014/main" id="{4EBB0079-4DA7-4593-94D1-4D8C90278E17}"/>
              </a:ext>
            </a:extLst>
          </p:cNvPr>
          <p:cNvSpPr/>
          <p:nvPr/>
        </p:nvSpPr>
        <p:spPr>
          <a:xfrm>
            <a:off x="7748757" y="2153998"/>
            <a:ext cx="2221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12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12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778" name="Rectángulo 777">
            <a:extLst>
              <a:ext uri="{FF2B5EF4-FFF2-40B4-BE49-F238E27FC236}">
                <a16:creationId xmlns:a16="http://schemas.microsoft.com/office/drawing/2014/main" id="{ADC111A4-3436-4F6E-8DC1-E9CC3883F26F}"/>
              </a:ext>
            </a:extLst>
          </p:cNvPr>
          <p:cNvSpPr/>
          <p:nvPr/>
        </p:nvSpPr>
        <p:spPr>
          <a:xfrm>
            <a:off x="7780840" y="2514698"/>
            <a:ext cx="2221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12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12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779" name="Imagen 778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2E864465-CB9C-4DB3-93CA-DBC7EAB4AB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9974342" y="2165894"/>
            <a:ext cx="329057" cy="328255"/>
          </a:xfrm>
          <a:prstGeom prst="rect">
            <a:avLst/>
          </a:prstGeom>
        </p:spPr>
      </p:pic>
      <p:pic>
        <p:nvPicPr>
          <p:cNvPr id="780" name="Imagen 779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015F18C4-F50D-43BF-B77A-B562041467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10038510" y="2570564"/>
            <a:ext cx="280933" cy="280248"/>
          </a:xfrm>
          <a:prstGeom prst="rect">
            <a:avLst/>
          </a:prstGeom>
        </p:spPr>
      </p:pic>
      <p:pic>
        <p:nvPicPr>
          <p:cNvPr id="781" name="Imagen 780" descr="Forma&#10;&#10;Descripción generada automáticamente con confianza baja">
            <a:extLst>
              <a:ext uri="{FF2B5EF4-FFF2-40B4-BE49-F238E27FC236}">
                <a16:creationId xmlns:a16="http://schemas.microsoft.com/office/drawing/2014/main" id="{4EBA5E8F-0987-4A8F-8B78-FAE73CEB24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494" y="3326815"/>
            <a:ext cx="310988" cy="310988"/>
          </a:xfrm>
          <a:prstGeom prst="rect">
            <a:avLst/>
          </a:prstGeom>
        </p:spPr>
      </p:pic>
      <p:sp>
        <p:nvSpPr>
          <p:cNvPr id="782" name="Rectángulo 781">
            <a:extLst>
              <a:ext uri="{FF2B5EF4-FFF2-40B4-BE49-F238E27FC236}">
                <a16:creationId xmlns:a16="http://schemas.microsoft.com/office/drawing/2014/main" id="{EA3868B0-84CC-4700-89A7-BA94B5C8B68F}"/>
              </a:ext>
            </a:extLst>
          </p:cNvPr>
          <p:cNvSpPr/>
          <p:nvPr/>
        </p:nvSpPr>
        <p:spPr>
          <a:xfrm>
            <a:off x="7845011" y="2879647"/>
            <a:ext cx="21095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783" name="Rectángulo 782">
            <a:extLst>
              <a:ext uri="{FF2B5EF4-FFF2-40B4-BE49-F238E27FC236}">
                <a16:creationId xmlns:a16="http://schemas.microsoft.com/office/drawing/2014/main" id="{B41A97B0-A24B-4F43-A19E-6B43B9EFBB4F}"/>
              </a:ext>
            </a:extLst>
          </p:cNvPr>
          <p:cNvSpPr/>
          <p:nvPr/>
        </p:nvSpPr>
        <p:spPr>
          <a:xfrm>
            <a:off x="7941259" y="3175395"/>
            <a:ext cx="2073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784" name="Imagen 783">
            <a:extLst>
              <a:ext uri="{FF2B5EF4-FFF2-40B4-BE49-F238E27FC236}">
                <a16:creationId xmlns:a16="http://schemas.microsoft.com/office/drawing/2014/main" id="{F110A582-4FB8-49C6-9E08-B846E100A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20394" y="2942795"/>
            <a:ext cx="299045" cy="299045"/>
          </a:xfrm>
          <a:prstGeom prst="rect">
            <a:avLst/>
          </a:prstGeom>
        </p:spPr>
      </p:pic>
      <p:sp>
        <p:nvSpPr>
          <p:cNvPr id="785" name="Rectángulo 784">
            <a:extLst>
              <a:ext uri="{FF2B5EF4-FFF2-40B4-BE49-F238E27FC236}">
                <a16:creationId xmlns:a16="http://schemas.microsoft.com/office/drawing/2014/main" id="{FD6F4267-1DE8-4FF8-98F9-D6BE326A6230}"/>
              </a:ext>
            </a:extLst>
          </p:cNvPr>
          <p:cNvSpPr/>
          <p:nvPr/>
        </p:nvSpPr>
        <p:spPr>
          <a:xfrm>
            <a:off x="7916405" y="5366919"/>
            <a:ext cx="3096033" cy="4231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67"/>
          </a:p>
        </p:txBody>
      </p:sp>
      <p:sp>
        <p:nvSpPr>
          <p:cNvPr id="786" name="Google Shape;504;p41">
            <a:extLst>
              <a:ext uri="{FF2B5EF4-FFF2-40B4-BE49-F238E27FC236}">
                <a16:creationId xmlns:a16="http://schemas.microsoft.com/office/drawing/2014/main" id="{1CCD4C84-E9CD-4C6D-9F7B-B2D98B4E58C3}"/>
              </a:ext>
            </a:extLst>
          </p:cNvPr>
          <p:cNvSpPr/>
          <p:nvPr/>
        </p:nvSpPr>
        <p:spPr>
          <a:xfrm>
            <a:off x="6519740" y="4438839"/>
            <a:ext cx="7123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R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87" name="Google Shape;505;p41">
            <a:extLst>
              <a:ext uri="{FF2B5EF4-FFF2-40B4-BE49-F238E27FC236}">
                <a16:creationId xmlns:a16="http://schemas.microsoft.com/office/drawing/2014/main" id="{2E1E974D-633C-40E8-8B31-6F1BFDDB5822}"/>
              </a:ext>
            </a:extLst>
          </p:cNvPr>
          <p:cNvSpPr/>
          <p:nvPr/>
        </p:nvSpPr>
        <p:spPr>
          <a:xfrm>
            <a:off x="6531167" y="3000091"/>
            <a:ext cx="719864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RS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788" name="Grupo 787">
            <a:extLst>
              <a:ext uri="{FF2B5EF4-FFF2-40B4-BE49-F238E27FC236}">
                <a16:creationId xmlns:a16="http://schemas.microsoft.com/office/drawing/2014/main" id="{784BBB8F-D99C-43A2-BD02-CDF8D680DAB9}"/>
              </a:ext>
            </a:extLst>
          </p:cNvPr>
          <p:cNvGrpSpPr/>
          <p:nvPr/>
        </p:nvGrpSpPr>
        <p:grpSpPr>
          <a:xfrm>
            <a:off x="8394797" y="4360161"/>
            <a:ext cx="2381263" cy="1422864"/>
            <a:chOff x="5696188" y="1624577"/>
            <a:chExt cx="2512224" cy="1544830"/>
          </a:xfrm>
          <a:noFill/>
        </p:grpSpPr>
        <p:pic>
          <p:nvPicPr>
            <p:cNvPr id="789" name="Imagen 788">
              <a:extLst>
                <a:ext uri="{FF2B5EF4-FFF2-40B4-BE49-F238E27FC236}">
                  <a16:creationId xmlns:a16="http://schemas.microsoft.com/office/drawing/2014/main" id="{051646FE-18FD-4DC8-A97A-9AE7F99A4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790" name="Grupo 789">
              <a:extLst>
                <a:ext uri="{FF2B5EF4-FFF2-40B4-BE49-F238E27FC236}">
                  <a16:creationId xmlns:a16="http://schemas.microsoft.com/office/drawing/2014/main" id="{150AD8B6-0B2E-49E2-8920-556814820014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18710"/>
              <a:chOff x="5724764" y="2750697"/>
              <a:chExt cx="2512224" cy="418710"/>
            </a:xfrm>
            <a:grpFill/>
          </p:grpSpPr>
          <p:sp>
            <p:nvSpPr>
              <p:cNvPr id="791" name="Rectángulo 790">
                <a:extLst>
                  <a:ext uri="{FF2B5EF4-FFF2-40B4-BE49-F238E27FC236}">
                    <a16:creationId xmlns:a16="http://schemas.microsoft.com/office/drawing/2014/main" id="{D34A21FA-9896-45E2-A323-32B38D3BFB02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67" dirty="0"/>
              </a:p>
            </p:txBody>
          </p:sp>
          <p:sp>
            <p:nvSpPr>
              <p:cNvPr id="792" name="CuadroTexto 791">
                <a:extLst>
                  <a:ext uri="{FF2B5EF4-FFF2-40B4-BE49-F238E27FC236}">
                    <a16:creationId xmlns:a16="http://schemas.microsoft.com/office/drawing/2014/main" id="{20496137-2BBD-4C14-9B1F-08BDF60C8DA3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1199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933" b="1" dirty="0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2FA179BE-A593-4325-AC76-2C6F1C6EB06D}"/>
              </a:ext>
            </a:extLst>
          </p:cNvPr>
          <p:cNvSpPr/>
          <p:nvPr/>
        </p:nvSpPr>
        <p:spPr>
          <a:xfrm>
            <a:off x="2453" y="637149"/>
            <a:ext cx="1694420" cy="1143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02" y="575852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Validaciones y puntos a reforzar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/>
          <a:lstStyle/>
          <a:p>
            <a:r>
              <a:rPr lang="es-MX" dirty="0"/>
              <a:t>El Monto de Honorarios,  el Monto Hospitalarios y el Monto de Atenciones son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netos</a:t>
            </a:r>
            <a:r>
              <a:rPr lang="es-MX" dirty="0"/>
              <a:t> de deducibles, copagos y coaseguros.</a:t>
            </a:r>
          </a:p>
          <a:p>
            <a:endParaRPr lang="es-MX" dirty="0"/>
          </a:p>
          <a:p>
            <a:r>
              <a:rPr lang="es-MX" dirty="0"/>
              <a:t>Si la fecha de prestación del servicio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dirty="0"/>
              <a:t> al año de reporte entonces el número de póliza e identificador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debe</a:t>
            </a:r>
            <a:r>
              <a:rPr lang="es-MX" dirty="0"/>
              <a:t> estar reportado en la tabla de Datos Generales.</a:t>
            </a:r>
          </a:p>
        </p:txBody>
      </p:sp>
    </p:spTree>
    <p:extLst>
      <p:ext uri="{BB962C8B-B14F-4D97-AF65-F5344CB8AC3E}">
        <p14:creationId xmlns:p14="http://schemas.microsoft.com/office/powerpoint/2010/main" val="79633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215895" indent="0">
              <a:buClr>
                <a:schemeClr val="accent2"/>
              </a:buClr>
              <a:buSzPts val="1050"/>
              <a:buNone/>
            </a:pPr>
            <a:r>
              <a:rPr lang="es-MX" sz="2133" dirty="0">
                <a:solidFill>
                  <a:schemeClr val="dk1"/>
                </a:solidFill>
              </a:rPr>
              <a:t>Se debe reportar la parte proporcional de la prima emitida que corresponde al periodo transcurrido a la fecha de cierre del ejercicio. </a:t>
            </a:r>
          </a:p>
          <a:p>
            <a:pPr marL="215895" indent="0">
              <a:buClr>
                <a:schemeClr val="accent2"/>
              </a:buClr>
              <a:buSzPts val="1050"/>
              <a:buNone/>
            </a:pPr>
            <a:endParaRPr lang="es-MX" sz="2133" dirty="0">
              <a:solidFill>
                <a:schemeClr val="dk1"/>
              </a:solidFill>
            </a:endParaRPr>
          </a:p>
          <a:p>
            <a:pPr marL="215895" indent="0" algn="just">
              <a:buClr>
                <a:schemeClr val="accent2"/>
              </a:buClr>
              <a:buSzPts val="1050"/>
              <a:buNone/>
            </a:pPr>
            <a:r>
              <a:rPr lang="es-MX" sz="2133" dirty="0">
                <a:solidFill>
                  <a:schemeClr val="dk1"/>
                </a:solidFill>
              </a:rPr>
              <a:t>Para efectos de devengamiento de la Prima Emitida, esta deberá considerarse desde la fecha de inicio de vigencia de la cobertura. Si el fin de vigencia es </a:t>
            </a:r>
            <a:r>
              <a:rPr lang="es-MX" sz="2133" b="1" dirty="0">
                <a:solidFill>
                  <a:schemeClr val="dk1"/>
                </a:solidFill>
              </a:rPr>
              <a:t>menor</a:t>
            </a:r>
            <a:r>
              <a:rPr lang="es-MX" sz="2133" dirty="0">
                <a:solidFill>
                  <a:schemeClr val="dk1"/>
                </a:solidFill>
              </a:rPr>
              <a:t> o </a:t>
            </a:r>
            <a:r>
              <a:rPr lang="es-MX" sz="2133" b="1" dirty="0">
                <a:solidFill>
                  <a:schemeClr val="dk1"/>
                </a:solidFill>
              </a:rPr>
              <a:t>igual</a:t>
            </a:r>
            <a:r>
              <a:rPr lang="es-MX" sz="2133" dirty="0">
                <a:solidFill>
                  <a:schemeClr val="dk1"/>
                </a:solidFill>
              </a:rPr>
              <a:t> a la fecha de cierre del ejercicio entonces la Prima Devengada deberá ser </a:t>
            </a:r>
            <a:r>
              <a:rPr lang="es-MX" sz="2133" b="1" dirty="0">
                <a:solidFill>
                  <a:schemeClr val="dk1"/>
                </a:solidFill>
              </a:rPr>
              <a:t>igual</a:t>
            </a:r>
            <a:r>
              <a:rPr lang="es-MX" sz="2133" dirty="0">
                <a:solidFill>
                  <a:schemeClr val="dk1"/>
                </a:solidFill>
              </a:rPr>
              <a:t> a la Prima Emitida</a:t>
            </a:r>
          </a:p>
          <a:p>
            <a:pPr indent="-393690">
              <a:buClr>
                <a:schemeClr val="accent2"/>
              </a:buClr>
              <a:buSzPts val="1050"/>
              <a:buFont typeface="Arial"/>
              <a:buChar char="●"/>
            </a:pPr>
            <a:endParaRPr lang="es-MX" sz="2133" dirty="0">
              <a:solidFill>
                <a:schemeClr val="dk1"/>
              </a:solidFill>
            </a:endParaRPr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9006486" y="5897971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5874821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8360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el estatus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En vigor (clave 1) y la Fecha de Alta es igual al año de reporte entonces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133" dirty="0"/>
              <a:t>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menor</a:t>
            </a:r>
            <a:r>
              <a:rPr lang="es-MX" sz="2133" dirty="0"/>
              <a:t> o igual a la suma de la Prima Emitida de los últimos tres años.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9006486" y="5897971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5874821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1299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465729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67" dirty="0"/>
              <a:t>Si el estatus es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867" dirty="0"/>
              <a:t> a Expirada en el año de reporte (clave 2) entonces la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Prima</a:t>
            </a:r>
            <a:r>
              <a:rPr lang="es-MX" sz="1867" dirty="0"/>
              <a:t>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Devengada</a:t>
            </a:r>
            <a:r>
              <a:rPr lang="es-MX" sz="1867" dirty="0"/>
              <a:t> debe ser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867" dirty="0"/>
              <a:t> a prima emitida. (Nota: Sumar la Prima Emitida de los últimos tres años)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1867" dirty="0"/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67" dirty="0"/>
              <a:t>Si el estatus es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867" dirty="0"/>
              <a:t> a Expirada en el año de reporte (clave 2) entonces la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Prima</a:t>
            </a:r>
            <a:r>
              <a:rPr lang="es-MX" sz="1867" dirty="0"/>
              <a:t>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Devengada</a:t>
            </a:r>
            <a:r>
              <a:rPr lang="es-MX" sz="1867" dirty="0"/>
              <a:t> debe ser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1867" dirty="0"/>
              <a:t> o </a:t>
            </a:r>
            <a:r>
              <a:rPr lang="es-MX" sz="1867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1867" dirty="0"/>
              <a:t> a Prima Emitida.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1867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10877039" y="4929291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5874821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97B44C3-90A5-4E7D-8E28-B8EAFD9A2B4C}"/>
              </a:ext>
            </a:extLst>
          </p:cNvPr>
          <p:cNvCxnSpPr>
            <a:cxnSpLocks/>
          </p:cNvCxnSpPr>
          <p:nvPr/>
        </p:nvCxnSpPr>
        <p:spPr>
          <a:xfrm>
            <a:off x="2869713" y="4566828"/>
            <a:ext cx="717082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160033A1-AEC4-49BC-871F-9189754AF36C}"/>
              </a:ext>
            </a:extLst>
          </p:cNvPr>
          <p:cNvCxnSpPr>
            <a:cxnSpLocks/>
          </p:cNvCxnSpPr>
          <p:nvPr/>
        </p:nvCxnSpPr>
        <p:spPr>
          <a:xfrm>
            <a:off x="5064019" y="4199292"/>
            <a:ext cx="0" cy="73976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2F36C6D-2862-4BAA-A8FE-DEA303D6E31F}"/>
              </a:ext>
            </a:extLst>
          </p:cNvPr>
          <p:cNvSpPr txBox="1"/>
          <p:nvPr/>
        </p:nvSpPr>
        <p:spPr>
          <a:xfrm>
            <a:off x="5035395" y="4816529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2021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9A9D271-CA27-4A91-9B9D-F055CDB17D45}"/>
              </a:ext>
            </a:extLst>
          </p:cNvPr>
          <p:cNvSpPr txBox="1"/>
          <p:nvPr/>
        </p:nvSpPr>
        <p:spPr>
          <a:xfrm>
            <a:off x="3862257" y="4644021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254C1CB-A37F-42A9-8808-0D9C2EEA1CF3}"/>
              </a:ext>
            </a:extLst>
          </p:cNvPr>
          <p:cNvSpPr txBox="1"/>
          <p:nvPr/>
        </p:nvSpPr>
        <p:spPr>
          <a:xfrm>
            <a:off x="1859058" y="4740270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Marzo 2021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5B58786-945E-4CBE-A3B3-E818AB8656B7}"/>
              </a:ext>
            </a:extLst>
          </p:cNvPr>
          <p:cNvSpPr txBox="1"/>
          <p:nvPr/>
        </p:nvSpPr>
        <p:spPr>
          <a:xfrm>
            <a:off x="3585062" y="3894378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0126A00-4C8B-47E3-9F22-9548F589BEAC}"/>
              </a:ext>
            </a:extLst>
          </p:cNvPr>
          <p:cNvCxnSpPr>
            <a:cxnSpLocks/>
          </p:cNvCxnSpPr>
          <p:nvPr/>
        </p:nvCxnSpPr>
        <p:spPr>
          <a:xfrm>
            <a:off x="6839347" y="4295544"/>
            <a:ext cx="0" cy="71837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58962365-EC1E-427B-B6EB-8C61EE7B61BD}"/>
              </a:ext>
            </a:extLst>
          </p:cNvPr>
          <p:cNvCxnSpPr>
            <a:cxnSpLocks/>
          </p:cNvCxnSpPr>
          <p:nvPr/>
        </p:nvCxnSpPr>
        <p:spPr>
          <a:xfrm>
            <a:off x="3352861" y="4108385"/>
            <a:ext cx="0" cy="82884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07177C6-DB7D-4942-95D9-8F48949D20A6}"/>
              </a:ext>
            </a:extLst>
          </p:cNvPr>
          <p:cNvSpPr txBox="1"/>
          <p:nvPr/>
        </p:nvSpPr>
        <p:spPr>
          <a:xfrm>
            <a:off x="1992571" y="5286246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57C4BA84-3A5B-425E-83A9-390AF820F139}"/>
              </a:ext>
            </a:extLst>
          </p:cNvPr>
          <p:cNvCxnSpPr>
            <a:cxnSpLocks/>
          </p:cNvCxnSpPr>
          <p:nvPr/>
        </p:nvCxnSpPr>
        <p:spPr>
          <a:xfrm>
            <a:off x="8170840" y="4226028"/>
            <a:ext cx="0" cy="73976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EBA84EF-BB42-4C9A-9D93-A0F4B78AB71D}"/>
              </a:ext>
            </a:extLst>
          </p:cNvPr>
          <p:cNvSpPr txBox="1"/>
          <p:nvPr/>
        </p:nvSpPr>
        <p:spPr>
          <a:xfrm>
            <a:off x="8003184" y="4634717"/>
            <a:ext cx="19571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90FD6883-E9AF-4929-A27B-804EB24E8A20}"/>
              </a:ext>
            </a:extLst>
          </p:cNvPr>
          <p:cNvCxnSpPr>
            <a:cxnSpLocks/>
          </p:cNvCxnSpPr>
          <p:nvPr/>
        </p:nvCxnSpPr>
        <p:spPr>
          <a:xfrm>
            <a:off x="9737621" y="4161859"/>
            <a:ext cx="0" cy="71837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9E14FD05-7385-4E48-A44E-C0FD22A463C8}"/>
              </a:ext>
            </a:extLst>
          </p:cNvPr>
          <p:cNvSpPr txBox="1"/>
          <p:nvPr/>
        </p:nvSpPr>
        <p:spPr>
          <a:xfrm>
            <a:off x="8269890" y="5012845"/>
            <a:ext cx="1465181" cy="132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$40,000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E3005C8E-8FA0-444F-844B-BF8B0B4E5DA9}"/>
              </a:ext>
            </a:extLst>
          </p:cNvPr>
          <p:cNvSpPr/>
          <p:nvPr/>
        </p:nvSpPr>
        <p:spPr>
          <a:xfrm>
            <a:off x="8143737" y="3731170"/>
            <a:ext cx="1604212" cy="258123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B430AC0-ABD0-413F-AC27-FB137A7A1406}"/>
              </a:ext>
            </a:extLst>
          </p:cNvPr>
          <p:cNvSpPr txBox="1"/>
          <p:nvPr/>
        </p:nvSpPr>
        <p:spPr>
          <a:xfrm>
            <a:off x="8369943" y="3880190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Expirada o terminada</a:t>
            </a:r>
          </a:p>
        </p:txBody>
      </p:sp>
    </p:spTree>
    <p:extLst>
      <p:ext uri="{BB962C8B-B14F-4D97-AF65-F5344CB8AC3E}">
        <p14:creationId xmlns:p14="http://schemas.microsoft.com/office/powerpoint/2010/main" val="347546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000" dirty="0"/>
              <a:t>Si el estatus es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Cancelada en el año de reporte (clave 3) y  la fecha de alta es igual al año de reporte entonces la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000" dirty="0"/>
              <a:t>debe ser 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la suma de la Prima Emitida de los últimos tres años.</a:t>
            </a:r>
            <a:endParaRPr lang="es-ES" dirty="0"/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</p:spTree>
    <p:extLst>
      <p:ext uri="{BB962C8B-B14F-4D97-AF65-F5344CB8AC3E}">
        <p14:creationId xmlns:p14="http://schemas.microsoft.com/office/powerpoint/2010/main" val="218206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el estatus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Cancelada en el año de reporte (clave 3) o Expirada o cancelada en ejercicios anteriores (clave 5) y la fecha de alta es menor al año de reporte entonces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133" dirty="0"/>
              <a:t>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2133" dirty="0"/>
              <a:t> o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la Prima Emitida.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9006486" y="6098389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6075238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8911C502-1445-409B-9A13-69FE279D33A8}"/>
              </a:ext>
            </a:extLst>
          </p:cNvPr>
          <p:cNvCxnSpPr>
            <a:cxnSpLocks/>
          </p:cNvCxnSpPr>
          <p:nvPr/>
        </p:nvCxnSpPr>
        <p:spPr>
          <a:xfrm>
            <a:off x="2334678" y="4107178"/>
            <a:ext cx="7802295" cy="2649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8AE852CF-54CD-4B09-86A4-FB96240307F9}"/>
              </a:ext>
            </a:extLst>
          </p:cNvPr>
          <p:cNvCxnSpPr>
            <a:cxnSpLocks/>
          </p:cNvCxnSpPr>
          <p:nvPr/>
        </p:nvCxnSpPr>
        <p:spPr>
          <a:xfrm>
            <a:off x="4528984" y="3739641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D24BC03-4C40-429D-A0DD-0AEC59349D90}"/>
              </a:ext>
            </a:extLst>
          </p:cNvPr>
          <p:cNvSpPr txBox="1"/>
          <p:nvPr/>
        </p:nvSpPr>
        <p:spPr>
          <a:xfrm>
            <a:off x="4484319" y="4324794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D185D-1B25-49FC-AFB8-7C8BAC6C4A8F}"/>
              </a:ext>
            </a:extLst>
          </p:cNvPr>
          <p:cNvSpPr txBox="1"/>
          <p:nvPr/>
        </p:nvSpPr>
        <p:spPr>
          <a:xfrm>
            <a:off x="3327222" y="4184370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3807279-7657-45C4-913D-EBD691EE90B2}"/>
              </a:ext>
            </a:extLst>
          </p:cNvPr>
          <p:cNvSpPr txBox="1"/>
          <p:nvPr/>
        </p:nvSpPr>
        <p:spPr>
          <a:xfrm>
            <a:off x="1436318" y="4344787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8FBE044-98DB-4DC7-80EF-1E39BD1A12DC}"/>
              </a:ext>
            </a:extLst>
          </p:cNvPr>
          <p:cNvSpPr txBox="1"/>
          <p:nvPr/>
        </p:nvSpPr>
        <p:spPr>
          <a:xfrm>
            <a:off x="1626420" y="3340028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4405E2A-A8C1-4233-9F32-D02E0479113B}"/>
              </a:ext>
            </a:extLst>
          </p:cNvPr>
          <p:cNvSpPr txBox="1"/>
          <p:nvPr/>
        </p:nvSpPr>
        <p:spPr>
          <a:xfrm>
            <a:off x="9302126" y="3152496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40BBB9B6-1F90-4BD2-9D18-D8905A0441CA}"/>
              </a:ext>
            </a:extLst>
          </p:cNvPr>
          <p:cNvCxnSpPr>
            <a:cxnSpLocks/>
          </p:cNvCxnSpPr>
          <p:nvPr/>
        </p:nvCxnSpPr>
        <p:spPr>
          <a:xfrm>
            <a:off x="6304312" y="3835893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15C41D3-12DC-4AFA-99AD-09A35B89C3C6}"/>
              </a:ext>
            </a:extLst>
          </p:cNvPr>
          <p:cNvCxnSpPr>
            <a:cxnSpLocks/>
          </p:cNvCxnSpPr>
          <p:nvPr/>
        </p:nvCxnSpPr>
        <p:spPr>
          <a:xfrm>
            <a:off x="2843952" y="3650557"/>
            <a:ext cx="0" cy="8288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E513C674-E1F6-4AA7-8B6E-96B118825CAA}"/>
              </a:ext>
            </a:extLst>
          </p:cNvPr>
          <p:cNvSpPr txBox="1"/>
          <p:nvPr/>
        </p:nvSpPr>
        <p:spPr>
          <a:xfrm>
            <a:off x="1436318" y="4778858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1F64EE7A-CF87-428E-9F04-31AF43F04CDD}"/>
              </a:ext>
            </a:extLst>
          </p:cNvPr>
          <p:cNvCxnSpPr>
            <a:cxnSpLocks/>
          </p:cNvCxnSpPr>
          <p:nvPr/>
        </p:nvCxnSpPr>
        <p:spPr>
          <a:xfrm>
            <a:off x="7635805" y="3766377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F4E961BF-9E55-4D09-B83A-9E37639ABEBD}"/>
              </a:ext>
            </a:extLst>
          </p:cNvPr>
          <p:cNvSpPr txBox="1"/>
          <p:nvPr/>
        </p:nvSpPr>
        <p:spPr>
          <a:xfrm>
            <a:off x="7575099" y="4415697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508758BD-65C6-49A9-B059-4BF533D79A66}"/>
              </a:ext>
            </a:extLst>
          </p:cNvPr>
          <p:cNvCxnSpPr>
            <a:cxnSpLocks/>
          </p:cNvCxnSpPr>
          <p:nvPr/>
        </p:nvCxnSpPr>
        <p:spPr>
          <a:xfrm>
            <a:off x="9202587" y="3702208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AB4E022A-C103-40AE-AB48-156BCF211912}"/>
              </a:ext>
            </a:extLst>
          </p:cNvPr>
          <p:cNvSpPr txBox="1"/>
          <p:nvPr/>
        </p:nvSpPr>
        <p:spPr>
          <a:xfrm>
            <a:off x="7801237" y="4743625"/>
            <a:ext cx="1432060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</a:t>
            </a:r>
            <a:r>
              <a:rPr lang="es-MX" sz="1333" b="1" dirty="0">
                <a:solidFill>
                  <a:srgbClr val="C00000"/>
                </a:solidFill>
              </a:rPr>
              <a:t>-$19,836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$ 20,164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8046A23-7693-45CE-B5BC-93066865A138}"/>
              </a:ext>
            </a:extLst>
          </p:cNvPr>
          <p:cNvSpPr/>
          <p:nvPr/>
        </p:nvSpPr>
        <p:spPr>
          <a:xfrm>
            <a:off x="7708780" y="3240066"/>
            <a:ext cx="1700464" cy="293797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5F51D54-DA16-46E8-95D8-CE0DC4B659A3}"/>
              </a:ext>
            </a:extLst>
          </p:cNvPr>
          <p:cNvSpPr txBox="1"/>
          <p:nvPr/>
        </p:nvSpPr>
        <p:spPr>
          <a:xfrm>
            <a:off x="4873295" y="3315333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F9A900FE-E83F-4845-8A29-0EC2B8670633}"/>
              </a:ext>
            </a:extLst>
          </p:cNvPr>
          <p:cNvCxnSpPr>
            <a:cxnSpLocks/>
          </p:cNvCxnSpPr>
          <p:nvPr/>
        </p:nvCxnSpPr>
        <p:spPr>
          <a:xfrm>
            <a:off x="10149071" y="3766379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0FB111E-E2BD-434F-89E7-B49F5C693D75}"/>
              </a:ext>
            </a:extLst>
          </p:cNvPr>
          <p:cNvSpPr txBox="1"/>
          <p:nvPr/>
        </p:nvSpPr>
        <p:spPr>
          <a:xfrm>
            <a:off x="7855434" y="3376211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196875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876025" y="1565515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el estatus es </a:t>
            </a:r>
            <a:r>
              <a:rPr lang="es-MX" sz="2133" b="1" dirty="0">
                <a:solidFill>
                  <a:schemeClr val="accent6"/>
                </a:solidFill>
              </a:rPr>
              <a:t>igual</a:t>
            </a:r>
            <a:r>
              <a:rPr lang="es-MX" sz="2133" dirty="0"/>
              <a:t> a Cancelada en el año de reporte (clave 3) o Expirada o cancelada en ejercicios anteriores (clave 5) y la fecha de alta es menor al año de reporte entonces la </a:t>
            </a:r>
            <a:r>
              <a:rPr lang="es-MX" sz="2133" b="1" dirty="0">
                <a:solidFill>
                  <a:schemeClr val="accent6"/>
                </a:solidFill>
              </a:rPr>
              <a:t>Prima Devengada </a:t>
            </a:r>
            <a:r>
              <a:rPr lang="es-MX" sz="2133" dirty="0"/>
              <a:t>debe ser </a:t>
            </a:r>
            <a:r>
              <a:rPr lang="es-MX" sz="2133" b="1" dirty="0">
                <a:solidFill>
                  <a:schemeClr val="accent6"/>
                </a:solidFill>
              </a:rPr>
              <a:t>mayor</a:t>
            </a:r>
            <a:r>
              <a:rPr lang="es-MX" sz="2133" dirty="0"/>
              <a:t> o </a:t>
            </a:r>
            <a:r>
              <a:rPr lang="es-MX" sz="2133" b="1" dirty="0">
                <a:solidFill>
                  <a:schemeClr val="accent6"/>
                </a:solidFill>
              </a:rPr>
              <a:t>igual</a:t>
            </a:r>
            <a:r>
              <a:rPr lang="es-MX" sz="2133" dirty="0"/>
              <a:t> a la Prima Emitida.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8989785" y="6115089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3DC2AB96-408C-4021-A55F-F9A10455DB10}"/>
              </a:ext>
            </a:extLst>
          </p:cNvPr>
          <p:cNvCxnSpPr>
            <a:cxnSpLocks/>
          </p:cNvCxnSpPr>
          <p:nvPr/>
        </p:nvCxnSpPr>
        <p:spPr>
          <a:xfrm>
            <a:off x="2601899" y="4057073"/>
            <a:ext cx="7802295" cy="2649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B1FC066A-59DE-4612-A530-4FF99DD80381}"/>
              </a:ext>
            </a:extLst>
          </p:cNvPr>
          <p:cNvCxnSpPr>
            <a:cxnSpLocks/>
          </p:cNvCxnSpPr>
          <p:nvPr/>
        </p:nvCxnSpPr>
        <p:spPr>
          <a:xfrm>
            <a:off x="4796205" y="3689536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04A3AB1-D7A6-418B-9DDB-EC3A66E6C75E}"/>
              </a:ext>
            </a:extLst>
          </p:cNvPr>
          <p:cNvSpPr txBox="1"/>
          <p:nvPr/>
        </p:nvSpPr>
        <p:spPr>
          <a:xfrm>
            <a:off x="4751541" y="4274689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0DBBB58-D0A4-4D4D-B589-2F0FEA593CAC}"/>
              </a:ext>
            </a:extLst>
          </p:cNvPr>
          <p:cNvSpPr txBox="1"/>
          <p:nvPr/>
        </p:nvSpPr>
        <p:spPr>
          <a:xfrm>
            <a:off x="3594444" y="4134265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C4779CB4-9BBA-46D4-A172-B279DC3CCD93}"/>
              </a:ext>
            </a:extLst>
          </p:cNvPr>
          <p:cNvSpPr txBox="1"/>
          <p:nvPr/>
        </p:nvSpPr>
        <p:spPr>
          <a:xfrm>
            <a:off x="1703540" y="4294682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10502227-68AA-4028-B8A9-DC1DD59F5B06}"/>
              </a:ext>
            </a:extLst>
          </p:cNvPr>
          <p:cNvSpPr txBox="1"/>
          <p:nvPr/>
        </p:nvSpPr>
        <p:spPr>
          <a:xfrm>
            <a:off x="1942803" y="3289922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3597B35-C845-4A15-A46D-404AF7CDD7D3}"/>
              </a:ext>
            </a:extLst>
          </p:cNvPr>
          <p:cNvSpPr txBox="1"/>
          <p:nvPr/>
        </p:nvSpPr>
        <p:spPr>
          <a:xfrm>
            <a:off x="9569347" y="3102391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D87C7F33-4C33-4953-9C92-DA2C75C4F8B0}"/>
              </a:ext>
            </a:extLst>
          </p:cNvPr>
          <p:cNvCxnSpPr>
            <a:cxnSpLocks/>
          </p:cNvCxnSpPr>
          <p:nvPr/>
        </p:nvCxnSpPr>
        <p:spPr>
          <a:xfrm>
            <a:off x="6571533" y="3785788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2AF494B-FC1E-45D6-8A4E-61041AC02370}"/>
              </a:ext>
            </a:extLst>
          </p:cNvPr>
          <p:cNvCxnSpPr>
            <a:cxnSpLocks/>
          </p:cNvCxnSpPr>
          <p:nvPr/>
        </p:nvCxnSpPr>
        <p:spPr>
          <a:xfrm>
            <a:off x="3085048" y="3598629"/>
            <a:ext cx="0" cy="8288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E31D48AB-D7B1-4FCB-98CC-48F5FFAA4B6F}"/>
              </a:ext>
            </a:extLst>
          </p:cNvPr>
          <p:cNvSpPr txBox="1"/>
          <p:nvPr/>
        </p:nvSpPr>
        <p:spPr>
          <a:xfrm>
            <a:off x="1760999" y="4679410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18DB06B3-C4FF-434E-BDC0-086E42BFA0E6}"/>
              </a:ext>
            </a:extLst>
          </p:cNvPr>
          <p:cNvCxnSpPr>
            <a:cxnSpLocks/>
          </p:cNvCxnSpPr>
          <p:nvPr/>
        </p:nvCxnSpPr>
        <p:spPr>
          <a:xfrm>
            <a:off x="7903027" y="3716272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8F8D651A-CAD7-4083-B177-F0E93621D169}"/>
              </a:ext>
            </a:extLst>
          </p:cNvPr>
          <p:cNvSpPr txBox="1"/>
          <p:nvPr/>
        </p:nvSpPr>
        <p:spPr>
          <a:xfrm>
            <a:off x="7842321" y="4365591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08112330-33B8-4BD4-8787-93F6B12006A3}"/>
              </a:ext>
            </a:extLst>
          </p:cNvPr>
          <p:cNvCxnSpPr>
            <a:cxnSpLocks/>
          </p:cNvCxnSpPr>
          <p:nvPr/>
        </p:nvCxnSpPr>
        <p:spPr>
          <a:xfrm>
            <a:off x="9469808" y="3652103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0687FFF0-81DA-4540-A8A7-E6B58F423879}"/>
              </a:ext>
            </a:extLst>
          </p:cNvPr>
          <p:cNvSpPr txBox="1"/>
          <p:nvPr/>
        </p:nvSpPr>
        <p:spPr>
          <a:xfrm>
            <a:off x="8068458" y="4693519"/>
            <a:ext cx="1432060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</a:t>
            </a:r>
            <a:r>
              <a:rPr lang="es-MX" sz="1333" b="1" dirty="0">
                <a:solidFill>
                  <a:srgbClr val="C00000"/>
                </a:solidFill>
              </a:rPr>
              <a:t>-$40,000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$ 0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B612E3D1-D931-46C6-823E-56E3504E7C52}"/>
              </a:ext>
            </a:extLst>
          </p:cNvPr>
          <p:cNvSpPr/>
          <p:nvPr/>
        </p:nvSpPr>
        <p:spPr>
          <a:xfrm>
            <a:off x="7976001" y="3031809"/>
            <a:ext cx="1700464" cy="3096127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39DE1236-9B1B-40DE-8EA4-4260668F551E}"/>
              </a:ext>
            </a:extLst>
          </p:cNvPr>
          <p:cNvCxnSpPr>
            <a:cxnSpLocks/>
          </p:cNvCxnSpPr>
          <p:nvPr/>
        </p:nvCxnSpPr>
        <p:spPr>
          <a:xfrm>
            <a:off x="10416292" y="3716273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2" name="CuadroTexto 61">
            <a:extLst>
              <a:ext uri="{FF2B5EF4-FFF2-40B4-BE49-F238E27FC236}">
                <a16:creationId xmlns:a16="http://schemas.microsoft.com/office/drawing/2014/main" id="{586D33CF-F893-42FD-B0B7-5C013F207A89}"/>
              </a:ext>
            </a:extLst>
          </p:cNvPr>
          <p:cNvSpPr txBox="1"/>
          <p:nvPr/>
        </p:nvSpPr>
        <p:spPr>
          <a:xfrm>
            <a:off x="8219566" y="3272472"/>
            <a:ext cx="1187116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Cancelada al inicio de vigencia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D7712B5-5DA9-4395-A44D-FA6A3D34A782}"/>
              </a:ext>
            </a:extLst>
          </p:cNvPr>
          <p:cNvSpPr txBox="1"/>
          <p:nvPr/>
        </p:nvSpPr>
        <p:spPr>
          <a:xfrm>
            <a:off x="4936111" y="3407536"/>
            <a:ext cx="1545388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>
                <a:solidFill>
                  <a:srgbClr val="C00000"/>
                </a:solidFill>
              </a:rPr>
              <a:t>* Se cancela la póliza</a:t>
            </a:r>
          </a:p>
        </p:txBody>
      </p:sp>
    </p:spTree>
    <p:extLst>
      <p:ext uri="{BB962C8B-B14F-4D97-AF65-F5344CB8AC3E}">
        <p14:creationId xmlns:p14="http://schemas.microsoft.com/office/powerpoint/2010/main" val="3950466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4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s-ES" dirty="0"/>
              <a:t>Prima Devengada</a:t>
            </a:r>
            <a:endParaRPr dirty="0"/>
          </a:p>
        </p:txBody>
      </p:sp>
      <p:sp>
        <p:nvSpPr>
          <p:cNvPr id="1133" name="Google Shape;1133;p4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7137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el estatus 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Anticipada (clave 6) entonces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</a:t>
            </a:r>
            <a:r>
              <a:rPr lang="es-MX" sz="2133" dirty="0"/>
              <a:t>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Devengada</a:t>
            </a:r>
            <a:r>
              <a:rPr lang="es-MX" sz="2133" dirty="0"/>
              <a:t> 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0.</a:t>
            </a:r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133" dirty="0"/>
              <a:t>Si la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133" dirty="0"/>
              <a:t>es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0 entonces el estatus debe ser </a:t>
            </a:r>
            <a:r>
              <a:rPr lang="es-MX" sz="2133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133" dirty="0"/>
              <a:t> a Cancelada en el año de reporte (clave 3), Expirada o cancelada en ejercicios anteriores (clave 5) o Anticipada (clave 6). </a:t>
            </a:r>
            <a:r>
              <a:rPr lang="es-MX" sz="1800" dirty="0">
                <a:solidFill>
                  <a:srgbClr val="FF0000"/>
                </a:solidFill>
              </a:rPr>
              <a:t>(Nota: Esta validación no se realizará para pólizas que tienen inicio de vigencia igual al 31/12/2022)</a:t>
            </a:r>
          </a:p>
          <a:p>
            <a:pPr marL="558786" indent="-457189" algn="just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endParaRPr lang="es-MX" sz="2133" dirty="0"/>
          </a:p>
        </p:txBody>
      </p:sp>
      <p:grpSp>
        <p:nvGrpSpPr>
          <p:cNvPr id="1134" name="Google Shape;1134;p44"/>
          <p:cNvGrpSpPr/>
          <p:nvPr/>
        </p:nvGrpSpPr>
        <p:grpSpPr>
          <a:xfrm>
            <a:off x="9006486" y="5897971"/>
            <a:ext cx="510999" cy="480063"/>
            <a:chOff x="6754864" y="4423478"/>
            <a:chExt cx="383249" cy="360047"/>
          </a:xfrm>
        </p:grpSpPr>
        <p:sp>
          <p:nvSpPr>
            <p:cNvPr id="1135" name="Google Shape;1135;p44"/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148" name="Google Shape;1148;p44"/>
          <p:cNvGrpSpPr/>
          <p:nvPr/>
        </p:nvGrpSpPr>
        <p:grpSpPr>
          <a:xfrm>
            <a:off x="10213782" y="5874821"/>
            <a:ext cx="417172" cy="428567"/>
            <a:chOff x="7522550" y="4243277"/>
            <a:chExt cx="312879" cy="321425"/>
          </a:xfrm>
        </p:grpSpPr>
        <p:sp>
          <p:nvSpPr>
            <p:cNvPr id="1149" name="Google Shape;1149;p44"/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0892014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NSF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616_TF33476885.potx" id="{708EA76C-9E4E-427F-92B4-885A41DA5F95}" vid="{FA8C29E4-7913-4A71-888E-42326687ED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2023-01-18T06:00:00+00:00</Fecha>
    <Ejercicio xmlns="8a1bad36-d8b0-4cfa-9462-7c748c5ba06c">2022: Nueva Estructura Seguros (CUSF)</Ejercicio>
    <Orden xmlns="8a1bad36-d8b0-4cfa-9462-7c748c5ba06c">D</Orden>
    <_dlc_DocId xmlns="fbb82a6a-a961-4754-99c6-5e8b59674839">ZUWP26PT267V-208-612</_dlc_DocId>
    <_dlc_DocIdUrl xmlns="fbb82a6a-a961-4754-99c6-5e8b59674839">
      <Url>https://www.cnsf.gob.mx/Sistemas/_layouts/15/DocIdRedir.aspx?ID=ZUWP26PT267V-208-612</Url>
      <Description>ZUWP26PT267V-208-612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28602F-17D4-402E-AEED-5B3BF743A7E2}"/>
</file>

<file path=customXml/itemProps2.xml><?xml version="1.0" encoding="utf-8"?>
<ds:datastoreItem xmlns:ds="http://schemas.openxmlformats.org/officeDocument/2006/customXml" ds:itemID="{F8D5532D-C102-4CBB-928A-49265658FE41}"/>
</file>

<file path=customXml/itemProps3.xml><?xml version="1.0" encoding="utf-8"?>
<ds:datastoreItem xmlns:ds="http://schemas.openxmlformats.org/officeDocument/2006/customXml" ds:itemID="{A4E879E6-8FFE-4154-8F2A-F7518B89B376}"/>
</file>

<file path=customXml/itemProps4.xml><?xml version="1.0" encoding="utf-8"?>
<ds:datastoreItem xmlns:ds="http://schemas.openxmlformats.org/officeDocument/2006/customXml" ds:itemID="{7E0A2CB4-6869-426F-8BC4-A32C90CBE2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957</Words>
  <Application>Microsoft Office PowerPoint</Application>
  <PresentationFormat>Panorámica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Dosis</vt:lpstr>
      <vt:lpstr>Montserrat</vt:lpstr>
      <vt:lpstr>Soberana Sans</vt:lpstr>
      <vt:lpstr>Source Sans Pro</vt:lpstr>
      <vt:lpstr>Times New Roman</vt:lpstr>
      <vt:lpstr>Wingdings</vt:lpstr>
      <vt:lpstr>RetrospectVTI</vt:lpstr>
      <vt:lpstr>Taller de Salud</vt:lpstr>
      <vt:lpstr>Validaciones y puntos a reforzar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Modificación a validaciones</vt:lpstr>
      <vt:lpstr>Modificación a validaciones</vt:lpstr>
      <vt:lpstr>Monto de reclamación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Salud 2022</dc:title>
  <dc:creator>KARINA LUNA MARTINEZ</dc:creator>
  <cp:lastModifiedBy>RICARDO HUMBERTO SEVILLA AGUILAR</cp:lastModifiedBy>
  <cp:revision>5</cp:revision>
  <dcterms:created xsi:type="dcterms:W3CDTF">2023-01-16T21:46:07Z</dcterms:created>
  <dcterms:modified xsi:type="dcterms:W3CDTF">2023-01-18T05:43:06Z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0434be9f-00d2-49b5-9187-6c89230b5cc3</vt:lpwstr>
  </property>
</Properties>
</file>